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354" r:id="rId2"/>
    <p:sldId id="346" r:id="rId3"/>
    <p:sldId id="347" r:id="rId4"/>
    <p:sldId id="348" r:id="rId5"/>
    <p:sldId id="349" r:id="rId6"/>
    <p:sldId id="351" r:id="rId7"/>
    <p:sldId id="267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-8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000099"/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Sustainable%20Development%20Goals%20(SDGs)\SDG%20VNR%202019\Meeting%20at%20EFPC%2011June2019\Figures%20of%20VNR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Sustainable%20Development%20Goals%20(SDGs)\SDG%20VNR%202019\Meeting%20at%20EFPC%2011June2019\Figures%20of%20VNR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I:\Sustainable%20Development%20Goals%20(SDGs)\SDG%20VNR%202019\Meeting%20at%20EFPC%2011June2019\Figures%20of%20VNR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991136470576489E-2"/>
          <c:y val="5.7913386754150045E-2"/>
          <c:w val="0.45312648431480274"/>
          <c:h val="0.873328368852037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4D-4AFA-B854-7C8C22380B7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4D-4AFA-B854-7C8C22380B7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4D-4AFA-B854-7C8C22380B79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4D-4AFA-B854-7C8C22380B79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B4D-4AFA-B854-7C8C22380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'Presentation '!$A$3:$A$6</c:f>
              <c:strCache>
                <c:ptCount val="4"/>
                <c:pt idx="0">
                  <c:v>លើសចំណុចដៅ</c:v>
                </c:pt>
                <c:pt idx="1">
                  <c:v>ស្ថិតលើគន្លង ទៅសម្រេចបាន</c:v>
                </c:pt>
                <c:pt idx="2">
                  <c:v>ទាបជាងចំណុចដៅ</c:v>
                </c:pt>
                <c:pt idx="3">
                  <c:v>គ្មានទិន្នន័យ</c:v>
                </c:pt>
              </c:strCache>
            </c:strRef>
          </c:cat>
          <c:val>
            <c:numRef>
              <c:f>'Presentation '!$B$3:$B$6</c:f>
              <c:numCache>
                <c:formatCode>0.0%</c:formatCode>
                <c:ptCount val="4"/>
                <c:pt idx="0">
                  <c:v>0.28999999999999998</c:v>
                </c:pt>
                <c:pt idx="1">
                  <c:v>0.32300000000000001</c:v>
                </c:pt>
                <c:pt idx="2">
                  <c:v>0</c:v>
                </c:pt>
                <c:pt idx="3">
                  <c:v>0.38700000000000001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4D-4AFA-B854-7C8C22380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983866765403399"/>
          <c:y val="0.2355289474585853"/>
          <c:w val="0.30446070798239849"/>
          <c:h val="0.488796148351532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FF"/>
              </a:solidFill>
              <a:latin typeface="Khmer MEF1" panose="02000506000000020004" pitchFamily="2" charset="0"/>
              <a:ea typeface="+mn-ea"/>
              <a:cs typeface="Khmer MEF1" panose="02000506000000020004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61548556430447E-2"/>
          <c:y val="4.2083333333333334E-2"/>
          <c:w val="0.52961045494313208"/>
          <c:h val="0.882684091571886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A3-4810-AE66-2382731D5B8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A3-4810-AE66-2382731D5B8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A3-4810-AE66-2382731D5B87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A3-4810-AE66-2382731D5B8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00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7A3-4810-AE66-2382731D5B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'Presentation '!$A$3:$A$6</c:f>
              <c:strCache>
                <c:ptCount val="4"/>
                <c:pt idx="0">
                  <c:v>លើសចំណុចដៅ</c:v>
                </c:pt>
                <c:pt idx="1">
                  <c:v>ស្ថិតលើគន្លង ទៅសម្រេចបាន</c:v>
                </c:pt>
                <c:pt idx="2">
                  <c:v>ទាបជាងចំណុចដៅ</c:v>
                </c:pt>
                <c:pt idx="3">
                  <c:v>គ្មានទិន្នន័យ</c:v>
                </c:pt>
              </c:strCache>
            </c:strRef>
          </c:cat>
          <c:val>
            <c:numRef>
              <c:f>'Presentation '!$C$3:$C$6</c:f>
              <c:numCache>
                <c:formatCode>0.0%</c:formatCode>
                <c:ptCount val="4"/>
                <c:pt idx="0">
                  <c:v>0.29799999999999999</c:v>
                </c:pt>
                <c:pt idx="1">
                  <c:v>0.123</c:v>
                </c:pt>
                <c:pt idx="2">
                  <c:v>0.123</c:v>
                </c:pt>
                <c:pt idx="3">
                  <c:v>0.45600000000000002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A3-4810-AE66-2382731D5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028477690288709"/>
          <c:y val="0.24816998071614621"/>
          <c:w val="0.36165266841644794"/>
          <c:h val="0.48331157666510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FF"/>
              </a:solidFill>
              <a:latin typeface="Khmer MEF1" panose="02000506000000020004" pitchFamily="2" charset="0"/>
              <a:ea typeface="+mn-ea"/>
              <a:cs typeface="Khmer MEF1" panose="02000506000000020004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64260717410329E-2"/>
          <c:y val="8.3759064985332074E-2"/>
          <c:w val="0.53817645305101636"/>
          <c:h val="0.8465066901957544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35-43AF-A732-A405E152C1A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35-43AF-A732-A405E152C1A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35-43AF-A732-A405E152C1A7}"/>
              </c:ext>
            </c:extLst>
          </c:dPt>
          <c:dPt>
            <c:idx val="3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35-43AF-A732-A405E152C1A7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00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435-43AF-A732-A405E152C1A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00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435-43AF-A732-A405E152C1A7}"/>
                </c:ext>
              </c:extLst>
            </c:dLbl>
            <c:dLbl>
              <c:idx val="3"/>
              <c:layout>
                <c:manualLayout>
                  <c:x val="8.5886444903561621E-2"/>
                  <c:y val="3.04043262244033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35-43AF-A732-A405E152C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'Presentation '!$A$3:$A$6</c:f>
              <c:strCache>
                <c:ptCount val="4"/>
                <c:pt idx="0">
                  <c:v>លើសចំណុចដៅ</c:v>
                </c:pt>
                <c:pt idx="1">
                  <c:v>ស្ថិតលើគន្លង ទៅសម្រេចបាន</c:v>
                </c:pt>
                <c:pt idx="2">
                  <c:v>ទាបជាងចំណុចដៅ</c:v>
                </c:pt>
                <c:pt idx="3">
                  <c:v>គ្មានទិន្នន័យ</c:v>
                </c:pt>
              </c:strCache>
            </c:strRef>
          </c:cat>
          <c:val>
            <c:numRef>
              <c:f>'Presentation '!$E$3:$E$6</c:f>
              <c:numCache>
                <c:formatCode>0.00%</c:formatCode>
                <c:ptCount val="4"/>
                <c:pt idx="0">
                  <c:v>0.29399999999999998</c:v>
                </c:pt>
                <c:pt idx="1">
                  <c:v>0.223</c:v>
                </c:pt>
                <c:pt idx="2">
                  <c:v>6.1499999999999999E-2</c:v>
                </c:pt>
                <c:pt idx="3">
                  <c:v>0.42149999999999999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35-43AF-A732-A405E152C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899089911377903"/>
          <c:y val="0.20507801108194812"/>
          <c:w val="0.36188948639400492"/>
          <c:h val="0.49561076420861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00FF"/>
              </a:solidFill>
              <a:latin typeface="Khmer MEF1" panose="02000506000000020004" pitchFamily="2" charset="0"/>
              <a:ea typeface="+mn-ea"/>
              <a:cs typeface="Khmer MEF1" panose="02000506000000020004" pitchFamily="2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3FEED-C978-4A1F-8D85-876122AF35F3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3A8A5-6CEE-4AED-AF56-75A6520D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54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E8E2F9-D0FE-4BC2-88C9-68D646FC18E3}" type="datetimeFigureOut">
              <a:rPr lang="en-US"/>
              <a:pPr>
                <a:defRPr/>
              </a:pPr>
              <a:t>10/11/2020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BC2FDD-403B-4059-B9EB-2BC9D6E78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9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C2FDD-403B-4059-B9EB-2BC9D6E788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59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07148-F141-4069-917F-B0DAA326D3CA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8AB62-22EC-4449-AE78-01C0DC89EE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6E9F0-6463-48E1-B12E-1D000AD9E027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ED74-F11A-4959-B77D-358605D94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14470-468D-4F86-AF4E-A4CA80E44094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146E-9B96-4DAA-9343-C5BAC5F87A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D6C2-5BE8-4DB0-8E16-7E77B7DD67C5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1B4C-E3FB-4B53-B3F5-488CA298F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CB81-CD2E-41B8-9DFC-751A51FD1611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6A31-55D7-4750-9F41-FB3223B7C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C915-D9B0-4A72-93EC-16EBC5C31F22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6BFE-81DD-4A47-B478-03B16ECF23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9596-E780-4BB4-831D-A59AD5BB6B93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5E0D-937A-46A9-9D90-FFD4F5819E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B24E-668E-4C61-88FA-2ADC1A91A397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FB8B-4B92-4E4F-8455-16A678CF0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14B3-F634-488E-896A-BCAAFD6C3566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CB924-8502-48C2-B4F4-994599C88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58FEF-1A06-40BF-AD5A-B7EB501996CA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12DF-C67C-4CE4-A67D-4832837050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F0ADB-215C-449C-8689-604582549C7C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4E51-A123-4C63-BA4A-664976345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5F9B2-23A6-4768-8E46-0BCB095CCAEE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765E-E368-491F-A668-46E957CF4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0D9965-BD21-4338-AC2E-55288DEDAAAB}" type="datetime1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5C703E4-CC11-4C1F-AB20-DD3F93A786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84" charset="0"/>
          <a:ea typeface="MS PGothic" pitchFamily="34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B5E0D-937A-46A9-9D90-FFD4F5819E0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198090" y="1512917"/>
            <a:ext cx="8939283" cy="24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b="0" kern="1200" cap="none" baseline="0">
                <a:solidFill>
                  <a:schemeClr val="accent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pitchFamily="-84" charset="0"/>
                <a:ea typeface="MS PGothic" pitchFamily="34" charset="-128"/>
              </a:defRPr>
            </a:lvl9pPr>
          </a:lstStyle>
          <a:p>
            <a:pPr defTabSz="914400">
              <a:lnSpc>
                <a:spcPct val="150000"/>
              </a:lnSpc>
              <a:spcBef>
                <a:spcPts val="600"/>
              </a:spcBef>
              <a:defRPr/>
            </a:pPr>
            <a:r>
              <a:rPr lang="km-KH" sz="24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របាយការណ៍ត្រួតពិនិត្យថ្នាក់ជាតិដោយស្ម័គ្រចិត្ត</a:t>
            </a:r>
            <a:br>
              <a:rPr lang="km-KH" sz="24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</a:br>
            <a:r>
              <a:rPr lang="km-KH" sz="24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ឆ្នាំ២០១៩ របស់កម្ពុជា</a:t>
            </a:r>
            <a:br>
              <a:rPr lang="km-KH" sz="24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</a:br>
            <a:r>
              <a:rPr lang="km-KH" sz="24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ស្តីពីការអនុវត្តរបៀបវារៈឆ្នាំ២០៣០ </a:t>
            </a:r>
            <a:br>
              <a:rPr lang="km-KH" sz="24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</a:br>
            <a:r>
              <a:rPr lang="km-KH" sz="20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(គោលដៅអភិវឌ្ឍប្រកបដោយចីរភាពកម្ពុជា ២០១៦</a:t>
            </a:r>
            <a:r>
              <a:rPr lang="en-US" sz="20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-</a:t>
            </a:r>
            <a:r>
              <a:rPr lang="km-KH" sz="2000" dirty="0">
                <a:solidFill>
                  <a:srgbClr val="0000FF"/>
                </a:solidFill>
                <a:latin typeface="NiDA Funan" panose="02000500000000020004" pitchFamily="2" charset="0"/>
                <a:cs typeface="NiDA Funan" panose="02000500000000020004" pitchFamily="2" charset="0"/>
              </a:rPr>
              <a:t>២០៣០)</a:t>
            </a:r>
            <a:endParaRPr lang="en-US" sz="2000" dirty="0">
              <a:solidFill>
                <a:srgbClr val="0000FF"/>
              </a:solidFill>
              <a:latin typeface="NiDA Funan" panose="02000500000000020004" pitchFamily="2" charset="0"/>
              <a:cs typeface="NiDA Funan" panose="02000500000000020004" pitchFamily="2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515341" y="5275386"/>
            <a:ext cx="8507412" cy="70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tabLst/>
              <a:defRPr/>
            </a:pPr>
            <a:r>
              <a:rPr lang="km-KH" sz="2000" dirty="0">
                <a:solidFill>
                  <a:srgbClr val="0000FF"/>
                </a:solidFill>
                <a:latin typeface="Khmer MEF1" panose="02000506000000020004" pitchFamily="2" charset="0"/>
                <a:ea typeface="+mj-ea"/>
                <a:cs typeface="Khmer MEF1" panose="02000506000000020004" pitchFamily="2" charset="0"/>
              </a:rPr>
              <a:t>អគ្គនាយកដ្ឋានផែនការ ក្រសួងផែនការ</a:t>
            </a:r>
            <a:endParaRPr lang="en-GB" sz="2000" dirty="0">
              <a:solidFill>
                <a:srgbClr val="0000FF"/>
              </a:solidFill>
              <a:latin typeface="Khmer MEF1" panose="02000506000000020004" pitchFamily="2" charset="0"/>
              <a:ea typeface="+mj-ea"/>
              <a:cs typeface="Khmer MEF1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6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1" y="150688"/>
            <a:ext cx="7514492" cy="937101"/>
          </a:xfrm>
        </p:spPr>
        <p:txBody>
          <a:bodyPr/>
          <a:lstStyle/>
          <a:p>
            <a:pPr eaLnBrk="1" hangingPunct="1"/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វឌ្ឍនភាពតាមគោលដៅនិងចំណុចដៅ</a:t>
            </a:r>
            <a:r>
              <a:rPr lang="en-US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របាយការណ៍ត្រួតពិនិត្យថ្នាក់ជាតិដោយស្ម័គ្រចិត្ត ឆ្នាំ២០១៩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19670"/>
            <a:ext cx="8256586" cy="528896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rgbClr val="0000FF"/>
              </a:buClr>
              <a:buSzPct val="100000"/>
              <a:buFont typeface="Wingdings" panose="05000000000000000000" pitchFamily="2" charset="2"/>
              <a:buChar char="§"/>
            </a:pPr>
            <a:r>
              <a:rPr lang="km-KH" sz="2000" spc="-7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 នៃ គ.អ.ច.ក. ដែលបានស្នើឡើងសម្រាប់វាយតម្លៃក្នុងឆ្នាំ២០១៩ មាន៦</a:t>
            </a: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៖ 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18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គោលដៅទី៤៖ គុណភាពនៃការអប់រំ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18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គោលដៅទី៨៖ ការងារសមរម្យនិងកំណើនសេដ្ឋកិច្ច 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18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គោលដៅទី១០៖ ការកាត់បន្ថយវិសមភាព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18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គោលដៅទី១៣៖សកម្មភាពអាកាសធាតុ  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18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គោលដៅទី១៦៖ សន្តិភាព យុត្តិធម៌ និង ស្ថាប័នរឹងមាំ និង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18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គោលដៅទី១៧៖ ភាពជាដៃគូសម្រាប់គោលដៅ។</a:t>
            </a:r>
          </a:p>
          <a:p>
            <a:pPr marL="469900" indent="-45720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SzPct val="100000"/>
              <a:buFont typeface="Wingdings" panose="05000000000000000000" pitchFamily="2" charset="2"/>
              <a:buChar char="§"/>
              <a:tabLst>
                <a:tab pos="692150" algn="l"/>
              </a:tabLst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ទោះបីជាការរៀបចំពេលនេះជាដំណាក់ដំបូងក្តី គឺកម្ពុជាបានធ្វើឱ្យមានវឌ្ឍនភាពលើវិស័យជាច្រើន ហើយភាគច្រើននៃចំណុចដៅនៃ គោលដៅទាំង ៦ដែលស្នើឡើងសម្រាប់ឆ្នាំ២០១៩ សម្រេចបានតាមគន្លង ឬលើសពីកម្រិតដែលបាន      កំណត់។</a:t>
            </a:r>
          </a:p>
          <a:p>
            <a:pPr marL="469900" indent="-457200">
              <a:lnSpc>
                <a:spcPct val="120000"/>
              </a:lnSpc>
              <a:spcBef>
                <a:spcPts val="600"/>
              </a:spcBef>
              <a:buClr>
                <a:srgbClr val="0000FF"/>
              </a:buClr>
              <a:buSzPct val="100000"/>
              <a:buFont typeface="Wingdings" panose="05000000000000000000" pitchFamily="2" charset="2"/>
              <a:buChar char="§"/>
              <a:tabLst>
                <a:tab pos="692150" algn="l"/>
              </a:tabLst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ទោះជាដូចនេះក្តី មានសូចនាករមួយចំនួន ពុំមានទិន្នន័យគាំទ្រសម្រាប់វាយតម្លៃ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2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0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1999" y="200507"/>
            <a:ext cx="7385539" cy="937101"/>
          </a:xfrm>
        </p:spPr>
        <p:txBody>
          <a:bodyPr/>
          <a:lstStyle/>
          <a:p>
            <a:pPr eaLnBrk="1" hangingPunct="1"/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វឌ្ឍនភាពតាមគោលដៅនិងចំណុចដៅ</a:t>
            </a:r>
            <a:r>
              <a:rPr lang="en-US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របាយការណ៍ត្រួតពិនិត្យថ្នាក់ជាតិដោយស្ម័គ្រចិត្ត ឆ្នាំ២០១៩ 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3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6121" y="1437568"/>
            <a:ext cx="70572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m-KH" sz="2000" dirty="0">
                <a:solidFill>
                  <a:srgbClr val="0000FF"/>
                </a:solidFill>
                <a:ea typeface="Times New Roman" panose="02020603050405020304" pitchFamily="18" charset="0"/>
                <a:cs typeface="Khmer MEF2" panose="02000506000000020004" pitchFamily="2" charset="0"/>
              </a:rPr>
              <a:t>លទ្ធផលនៃការអនុវត្តគោលដៅនៃ គ.អ.ច.ក. ដែលស្នើឡើងទាំង៦ </a:t>
            </a:r>
            <a:r>
              <a:rPr lang="km-KH" dirty="0">
                <a:solidFill>
                  <a:srgbClr val="0000FF"/>
                </a:solidFill>
                <a:ea typeface="Times New Roman" panose="02020603050405020304" pitchFamily="18" charset="0"/>
                <a:cs typeface="Khmer MEF2" panose="02000506000000020004" pitchFamily="2" charset="0"/>
              </a:rPr>
              <a:t>(</a:t>
            </a:r>
            <a:r>
              <a:rPr lang="km-KH" dirty="0">
                <a:solidFill>
                  <a:srgbClr val="0000FF"/>
                </a:solidFill>
                <a:latin typeface="Khmer OS Battambang" panose="02000500000000020004" pitchFamily="2" charset="0"/>
                <a:ea typeface="Times New Roman" panose="02020603050405020304" pitchFamily="18" charset="0"/>
                <a:cs typeface="Khmer OS Battambang" panose="02000500000000020004" pitchFamily="2" charset="0"/>
              </a:rPr>
              <a:t>សម្រាប់រាយការណ៍លម្អិត</a:t>
            </a:r>
            <a:r>
              <a:rPr lang="km-KH" dirty="0">
                <a:solidFill>
                  <a:srgbClr val="0000FF"/>
                </a:solidFill>
                <a:ea typeface="Times New Roman" panose="02020603050405020304" pitchFamily="18" charset="0"/>
                <a:cs typeface="Khmer MEF2" panose="02000506000000020004" pitchFamily="2" charset="0"/>
              </a:rPr>
              <a:t>)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738616"/>
              </p:ext>
            </p:extLst>
          </p:nvPr>
        </p:nvGraphicFramePr>
        <p:xfrm>
          <a:off x="697521" y="2114676"/>
          <a:ext cx="7743094" cy="416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61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1" y="314811"/>
            <a:ext cx="7233138" cy="93710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វឌ្ឍនភាពតាមគោលដៅនិងចំណុចដៅ</a:t>
            </a:r>
            <a:r>
              <a:rPr lang="en-US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របាយការណ៍ត្រួតពិនិត្យថ្នាក់ជាតិដោយស្ម័គ្រចិត្ត ឆ្នាំ២០១៩ 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123" y="1524000"/>
            <a:ext cx="7787664" cy="49968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rgbClr val="0000FF"/>
              </a:buClr>
              <a:buSzPct val="100000"/>
              <a:buFont typeface="Wingdings" panose="05000000000000000000" pitchFamily="2" charset="2"/>
              <a:buChar char="§"/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គោលដៅផ្សេងទៀត នៃ គ.អ.ច.ក. ក្រៅពីគោលដៅដែលស្នើឡើងទាំង ៦៖ </a:t>
            </a:r>
          </a:p>
          <a:p>
            <a:pPr marL="692150" lvl="1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Ø"/>
              <a:tabLst>
                <a:tab pos="692150" algn="l"/>
              </a:tabLst>
            </a:pPr>
            <a:r>
              <a:rPr lang="km-KH" sz="20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គោលដៅទី១ គោលដៅទី២ គោលដៅទី៣ គោលដៅទី៥ គោលដៅទី៦ គោលដៅទី៧ គោលដៅទី៩ គោលដៅទី១១ គោលដៅទី១២ គោលដៅទី១៤ គោលដៅទី១៥ និងគោលដៅទី១៨។</a:t>
            </a:r>
          </a:p>
          <a:p>
            <a:pPr marL="355600" indent="-342900">
              <a:lnSpc>
                <a:spcPct val="12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§"/>
              <a:tabLst>
                <a:tab pos="692150" algn="l"/>
              </a:tabLst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គោលដៅទាំងនេះ សម្រេចបានល្អ ដោយភាគច្រើនសម្រេចបានលើសពីចំណុចដៅ ឬស្ថិតលើគន្លងទៅសម្រេចបាន។ </a:t>
            </a:r>
          </a:p>
          <a:p>
            <a:pPr marL="469900" indent="-457200">
              <a:lnSpc>
                <a:spcPct val="120000"/>
              </a:lnSpc>
              <a:spcBef>
                <a:spcPts val="1200"/>
              </a:spcBef>
              <a:buClr>
                <a:srgbClr val="0000FF"/>
              </a:buClr>
              <a:buSzPct val="100000"/>
              <a:buFont typeface="Wingdings" panose="05000000000000000000" pitchFamily="2" charset="2"/>
              <a:buChar char="§"/>
              <a:tabLst>
                <a:tab pos="692150" algn="l"/>
              </a:tabLst>
            </a:pPr>
            <a:r>
              <a:rPr lang="km-KH" sz="2200" dirty="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ទោះជាដូចនេះក្តី សូចនាករដែលពុំមានទិន្នន័យគាំទ្រសម្រាប់វាយតម្លៃ មានរហូតដល់ពាក់កណ្តាលនៃសូចនាករទាំងអស់។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4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81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62000" y="150688"/>
            <a:ext cx="8126413" cy="937101"/>
          </a:xfrm>
        </p:spPr>
        <p:txBody>
          <a:bodyPr/>
          <a:lstStyle/>
          <a:p>
            <a:pPr eaLnBrk="1" hangingPunct="1"/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វឌ្ឍនភាពតាមគោលដៅនិងចំណុចដៅ</a:t>
            </a:r>
            <a:r>
              <a:rPr lang="en-US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r>
              <a:rPr lang="km-KH" sz="24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របាយការណ៍ត្រួតពិនិត្យថ្នាក់ជាតិដោយស្ម័គ្រចិត្ត ឆ្នាំ២០១៩  (ត) </a:t>
            </a:r>
            <a:endParaRPr lang="en-US" sz="2400" dirty="0">
              <a:solidFill>
                <a:srgbClr val="0000FF"/>
              </a:solidFill>
              <a:latin typeface="Khmer MEF2" panose="02000506000000020004" pitchFamily="2" charset="0"/>
              <a:cs typeface="Khmer MEF2" panose="02000506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5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1" y="1258712"/>
            <a:ext cx="699867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m-KH" sz="2000" dirty="0">
                <a:solidFill>
                  <a:srgbClr val="0000FF"/>
                </a:solidFill>
                <a:ea typeface="Times New Roman" panose="02020603050405020304" pitchFamily="18" charset="0"/>
                <a:cs typeface="Khmer MEF2" panose="02000506000000020004" pitchFamily="2" charset="0"/>
              </a:rPr>
              <a:t>ការអនុវត្តគោលដៅនៃ គ.អ.ច.ក.​ </a:t>
            </a:r>
          </a:p>
          <a:p>
            <a:pPr algn="ctr"/>
            <a:r>
              <a:rPr lang="km-KH" dirty="0">
                <a:solidFill>
                  <a:srgbClr val="0000FF"/>
                </a:solidFill>
                <a:ea typeface="Times New Roman" panose="02020603050405020304" pitchFamily="18" charset="0"/>
                <a:cs typeface="Khmer OS Battambang" panose="02000500000000020004" pitchFamily="2" charset="0"/>
              </a:rPr>
              <a:t>(សម្រាប់ ១២ គោលដៅដែលមិនរាយការណ៍កម្អិត)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127257"/>
              </p:ext>
            </p:extLst>
          </p:nvPr>
        </p:nvGraphicFramePr>
        <p:xfrm>
          <a:off x="656492" y="2106743"/>
          <a:ext cx="7537939" cy="434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959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62734"/>
            <a:ext cx="8577262" cy="741156"/>
          </a:xfrm>
        </p:spPr>
        <p:txBody>
          <a:bodyPr/>
          <a:lstStyle/>
          <a:p>
            <a:pPr eaLnBrk="1" hangingPunct="1"/>
            <a:r>
              <a:rPr lang="km-KH" sz="2800" dirty="0">
                <a:solidFill>
                  <a:srgbClr val="0000FF"/>
                </a:solidFill>
                <a:ea typeface="Times New Roman" panose="02020603050405020304" pitchFamily="18" charset="0"/>
                <a:cs typeface="Khmer MEF2" panose="02000506000000020004" pitchFamily="2" charset="0"/>
              </a:rPr>
              <a:t>លទ្ធផលនៃការអនុវត្តគោលដៅទាំងអស់</a:t>
            </a:r>
            <a:r>
              <a:rPr lang="km-KH" sz="2700" dirty="0">
                <a:solidFill>
                  <a:srgbClr val="0000FF"/>
                </a:solidFill>
                <a:latin typeface="Khmer MEF2" panose="02000506000000020004" pitchFamily="2" charset="0"/>
                <a:cs typeface="Khmer MEF2" panose="02000506000000020004" pitchFamily="2" charset="0"/>
              </a:rPr>
              <a:t> </a:t>
            </a:r>
            <a:endParaRPr lang="en-US" sz="2700" dirty="0">
              <a:solidFill>
                <a:srgbClr val="0000FF"/>
              </a:solidFill>
              <a:latin typeface="Khmer MEF2" pitchFamily="2" charset="0"/>
              <a:cs typeface="Khmer MEF2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9C4F6A31-55D7-4750-9F41-FB3223B7CB8A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6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247503"/>
              </p:ext>
            </p:extLst>
          </p:nvPr>
        </p:nvGraphicFramePr>
        <p:xfrm>
          <a:off x="973015" y="1453662"/>
          <a:ext cx="7467600" cy="500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992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885" y="2723174"/>
            <a:ext cx="7886700" cy="119913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km-K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iDA Funan" panose="02000500000000020004" pitchFamily="2" charset="0"/>
                <a:cs typeface="NiDA Funan" panose="02000500000000020004" pitchFamily="2" charset="0"/>
              </a:rPr>
              <a:t>សូមអរគុណ !</a:t>
            </a:r>
            <a:endParaRPr lang="en-US" sz="4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iDA Funan" panose="02000500000000020004" pitchFamily="2" charset="0"/>
              <a:cs typeface="NiDA Funan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57EB5E0D-937A-46A9-9D90-FFD4F5819E08}" type="slidenum">
              <a:rPr lang="en-US" sz="1200">
                <a:solidFill>
                  <a:schemeClr val="tx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pPr/>
              <a:t>7</a:t>
            </a:fld>
            <a:endParaRPr lang="en-US" sz="1200" dirty="0">
              <a:solidFill>
                <a:schemeClr val="tx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6880</TotalTime>
  <Words>493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MS PGothic</vt:lpstr>
      <vt:lpstr>Calibri</vt:lpstr>
      <vt:lpstr>Khmer MEF1</vt:lpstr>
      <vt:lpstr>Khmer MEF2</vt:lpstr>
      <vt:lpstr>Khmer OS Battambang</vt:lpstr>
      <vt:lpstr>Khmer OS Siemreap</vt:lpstr>
      <vt:lpstr>News Gothic MT</vt:lpstr>
      <vt:lpstr>NiDA Funan</vt:lpstr>
      <vt:lpstr>Times New Roman</vt:lpstr>
      <vt:lpstr>Wingdings</vt:lpstr>
      <vt:lpstr>Wingdings 2</vt:lpstr>
      <vt:lpstr>Breeze</vt:lpstr>
      <vt:lpstr>PowerPoint Presentation</vt:lpstr>
      <vt:lpstr>វឌ្ឍនភាពតាមគោលដៅនិងចំណុចដៅ របាយការណ៍ត្រួតពិនិត្យថ្នាក់ជាតិដោយស្ម័គ្រចិត្ត ឆ្នាំ២០១៩</vt:lpstr>
      <vt:lpstr>វឌ្ឍនភាពតាមគោលដៅនិងចំណុចដៅ របាយការណ៍ត្រួតពិនិត្យថ្នាក់ជាតិដោយស្ម័គ្រចិត្ត ឆ្នាំ២០១៩  (ត) </vt:lpstr>
      <vt:lpstr>វឌ្ឍនភាពតាមគោលដៅនិងចំណុចដៅ របាយការណ៍ត្រួតពិនិត្យថ្នាក់ជាតិដោយស្ម័គ្រចិត្ត ឆ្នាំ២០១៩  (ត) </vt:lpstr>
      <vt:lpstr>វឌ្ឍនភាពតាមគោលដៅនិងចំណុចដៅ របាយការណ៍ត្រួតពិនិត្យថ្នាក់ជាតិដោយស្ម័គ្រចិត្ត ឆ្នាំ២០១៩  (ត) </vt:lpstr>
      <vt:lpstr>លទ្ធផលនៃការអនុវត្តគោលដៅទាំងអស់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Process</dc:title>
  <dc:creator>sarthi acharya</dc:creator>
  <cp:lastModifiedBy>m21646</cp:lastModifiedBy>
  <cp:revision>485</cp:revision>
  <dcterms:created xsi:type="dcterms:W3CDTF">2013-10-30T23:49:00Z</dcterms:created>
  <dcterms:modified xsi:type="dcterms:W3CDTF">2020-10-11T04:29:12Z</dcterms:modified>
</cp:coreProperties>
</file>